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628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18" Type="http://schemas.openxmlformats.org/officeDocument/2006/relationships/image" Target="../media/image9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17" Type="http://schemas.openxmlformats.org/officeDocument/2006/relationships/image" Target="../media/image91.jpeg"/><Relationship Id="rId2" Type="http://schemas.openxmlformats.org/officeDocument/2006/relationships/image" Target="../media/image76.pn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5" Type="http://schemas.openxmlformats.org/officeDocument/2006/relationships/image" Target="../media/image89.png"/><Relationship Id="rId10" Type="http://schemas.openxmlformats.org/officeDocument/2006/relationships/image" Target="../media/image84.jpe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Relationship Id="rId1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-95250"/>
            <a:ext cx="10693400" cy="75628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9418" y="1803437"/>
            <a:ext cx="5822984" cy="3765543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7146290" y="1255395"/>
            <a:ext cx="3941445" cy="2010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89000"/>
              </a:lnSpc>
            </a:pPr>
            <a:endParaRPr sz="4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680"/>
              </a:spcBef>
            </a:pPr>
            <a:r>
              <a:rPr sz="4000" kern="0" spc="-250" dirty="0">
                <a:ln/>
                <a:solidFill>
                  <a:srgbClr val="003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G</a:t>
            </a:r>
            <a:r>
              <a:rPr lang="en-US" sz="4000" kern="0" spc="-250" dirty="0">
                <a:ln/>
                <a:solidFill>
                  <a:srgbClr val="003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REEN</a:t>
            </a:r>
            <a:endParaRPr sz="4000" kern="0" spc="-250" dirty="0">
              <a:ln/>
              <a:solidFill>
                <a:srgbClr val="003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82000"/>
              </a:lnSpc>
              <a:spcBef>
                <a:spcPts val="680"/>
              </a:spcBef>
            </a:pPr>
            <a:r>
              <a:rPr sz="4000" kern="0" spc="-250" dirty="0">
                <a:ln/>
                <a:solidFill>
                  <a:srgbClr val="003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P</a:t>
            </a:r>
            <a:r>
              <a:rPr lang="en-US" sz="4000" kern="0" spc="-250" dirty="0">
                <a:ln/>
                <a:solidFill>
                  <a:srgbClr val="003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ACKAGING</a:t>
            </a:r>
          </a:p>
        </p:txBody>
      </p:sp>
      <p:pic>
        <p:nvPicPr>
          <p:cNvPr id="9" name="图片 8" descr="世霖环宇-没有澳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65" y="4736465"/>
            <a:ext cx="4378960" cy="2826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aphicFrame>
        <p:nvGraphicFramePr>
          <p:cNvPr id="114" name="table 114"/>
          <p:cNvGraphicFramePr>
            <a:graphicFrameLocks noGrp="1"/>
          </p:cNvGraphicFramePr>
          <p:nvPr/>
        </p:nvGraphicFramePr>
        <p:xfrm>
          <a:off x="885874" y="1920890"/>
          <a:ext cx="8997315" cy="5161915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830" algn="l" rtl="0" eaLnBrk="0">
                        <a:lnSpc>
                          <a:spcPts val="149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  <a:r>
                        <a:rPr sz="1200" kern="0" spc="5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NO.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8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ct val="92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Weight/g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8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PCS/Pack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05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Case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Dimension/cm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990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G.W./Case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IG-PB-350(P-F)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0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sz="12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oz(350ml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66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152X45.6mm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5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IG-PB-350L(P-F)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12oz(350ml)Lid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5465" algn="l" rtl="0" eaLnBrk="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φ159mm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IG-PB-425(P-F)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15oz(425ml)Bowl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15"/>
                        </a:lnSpc>
                        <a:spcBef>
                          <a:spcPts val="0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ct val="7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105X65X83mm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1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1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201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IG-PB-425L(P-F)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r>
                        <a:rPr sz="12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oz(425ml)Lid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φ108X11mm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IG-PB-500(P-F)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0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r>
                        <a:rPr sz="12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oz(500ml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155X54mm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ts val="149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IG-PB-350L(P-F)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17oz(500ml)Lid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55"/>
                        </a:lnSpc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5465" algn="l" rtl="0" eaLnBrk="0">
                        <a:lnSpc>
                          <a:spcPct val="94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①159mm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45"/>
                        </a:lnSpc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2040"/>
                        </a:lnSpc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IG-PB-680(P-F)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24oz(680ml)Bowl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1465" algn="l" rtl="0" eaLnBrk="0">
                        <a:lnSpc>
                          <a:spcPts val="146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φ189X40.6mm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1965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IG-PB-850(P-F)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30oz(850ml)Bowl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170X60mm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69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2045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IG-PB-850L(P-F)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30oz(850ml)Lid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7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175X23mm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IG-PB-1000(P-F)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0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35oz(1000ml)Bowl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ts val="1095"/>
                        </a:lnSpc>
                        <a:spcBef>
                          <a:spcPts val="0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φ206X60mm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6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IG-PB-1000L(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35oz(1000ml)Lid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1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210X24mm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201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165" algn="l" rtl="0" eaLnBrk="0">
                        <a:lnSpc>
                          <a:spcPts val="201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201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IG-PB-1250(P-F)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1250ml</a:t>
                      </a:r>
                      <a:r>
                        <a:rPr sz="12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Bowl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6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ts val="1095"/>
                        </a:lnSpc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φ180*76mm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7965" algn="l" rtl="0" eaLnBrk="0">
                        <a:lnSpc>
                          <a:spcPts val="196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196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6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IG-PB-1250L(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for</a:t>
                      </a:r>
                      <a:r>
                        <a:rPr sz="12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1250ml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985"/>
                        </a:lnSpc>
                        <a:spcBef>
                          <a:spcPts val="0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665" algn="l" rtl="0" eaLnBrk="0">
                        <a:lnSpc>
                          <a:spcPts val="146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φ188*13mm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7965" algn="l" rtl="0" eaLnBrk="0">
                        <a:lnSpc>
                          <a:spcPts val="1985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1985"/>
                        </a:lnSpc>
                        <a:spcBef>
                          <a:spcPts val="0"/>
                        </a:spcBef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49.5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6" name="textbox 116"/>
          <p:cNvSpPr/>
          <p:nvPr/>
        </p:nvSpPr>
        <p:spPr>
          <a:xfrm>
            <a:off x="838173" y="1119179"/>
            <a:ext cx="2595245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3600" b="1" kern="0" spc="-5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Bagasse Bo</a:t>
            </a:r>
            <a:r>
              <a:rPr sz="3600" b="1" kern="0" spc="-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wl</a:t>
            </a:r>
            <a:endParaRPr sz="3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188595"/>
            <a:ext cx="10243820" cy="7185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908001" y="2172965"/>
            <a:ext cx="4325620" cy="2618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6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CLAMSHELL</a:t>
            </a:r>
            <a:endParaRPr sz="2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05"/>
              </a:lnSpc>
              <a:spcBef>
                <a:spcPts val="365"/>
              </a:spcBef>
            </a:pP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Materical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2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100%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renewable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resources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Packing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:50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;500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CTN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05"/>
              </a:lnSpc>
              <a:spcBef>
                <a:spcPts val="705"/>
              </a:spcBef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ASTM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standards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compostability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46000"/>
              </a:lnSpc>
              <a:spcBef>
                <a:spcPts val="650"/>
              </a:spcBef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These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fiber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clamshells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great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cold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Great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</a:t>
            </a:r>
            <a:r>
              <a:rPr sz="12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restaurants,c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afes</a:t>
            </a:r>
            <a:r>
              <a:rPr sz="12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trucks.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indent="-114300" algn="l" rtl="0" eaLnBrk="0">
              <a:lnSpc>
                <a:spcPct val="137000"/>
              </a:lnSpc>
              <a:spcBef>
                <a:spcPts val="0"/>
              </a:spcBef>
            </a:pP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·Our</a:t>
            </a:r>
            <a:r>
              <a:rPr sz="12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clamshe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lls</a:t>
            </a:r>
            <a:r>
              <a:rPr sz="1200" kern="0" spc="3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various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sizes</a:t>
            </a:r>
            <a:r>
              <a:rPr sz="12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suit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both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retail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takeaway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plications.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3002" y="4832358"/>
            <a:ext cx="3835401" cy="2520924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7143750" y="1506569"/>
            <a:ext cx="2308225" cy="280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IG-PCS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80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asse Buger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Box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00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:6"x6"/7"×5"/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9"x6"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190"/>
              </a:spcBef>
            </a:pPr>
            <a:r>
              <a:rPr sz="6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6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6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6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-H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7000"/>
              </a:lnSpc>
              <a:spcBef>
                <a:spcPts val="15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Hinger Clamshell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Available       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:7"×5"/8"×8"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210"/>
              </a:spcBef>
            </a:pP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-2C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87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 Clamshell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-2 Compart-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00"/>
              </a:lnSpc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ments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:9"×6"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7143750" y="4697303"/>
            <a:ext cx="2369820" cy="1673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-3C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5000"/>
              </a:lnSpc>
              <a:spcBef>
                <a:spcPts val="11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 Clamshell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-3 Compart-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ments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925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:8"x8"/9"×9"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215"/>
              </a:spcBef>
            </a:pP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PRP</a:t>
            </a:r>
            <a:r>
              <a:rPr sz="7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7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Dog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7000"/>
              </a:lnSpc>
              <a:spcBef>
                <a:spcPts val="1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 Bagasse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Rectangle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Dog Box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Available     Size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:8"×4"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18155" y="3562329"/>
            <a:ext cx="1193811" cy="787444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18155" y="4648203"/>
            <a:ext cx="1181192" cy="768309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68948" y="2457472"/>
            <a:ext cx="1085915" cy="787368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962639" y="1371598"/>
            <a:ext cx="1009670" cy="819132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00708" y="5886468"/>
            <a:ext cx="1079498" cy="4762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385" y="598170"/>
            <a:ext cx="4538980" cy="6433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708042" y="1971712"/>
          <a:ext cx="9238615" cy="5073015"/>
        </p:xfrm>
        <a:graphic>
          <a:graphicData uri="http://schemas.openxmlformats.org/drawingml/2006/table">
            <a:tbl>
              <a:tblPr/>
              <a:tblGrid>
                <a:gridCol w="138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7830" algn="l" rtl="0" eaLnBrk="0">
                        <a:lnSpc>
                          <a:spcPts val="1365"/>
                        </a:lnSpc>
                      </a:pP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  <a:r>
                        <a:rPr sz="1100" kern="0" spc="4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NO.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469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15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Weight/g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09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PCS/Pack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PCS/Case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Case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Dimension/cm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0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G.W./Case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IG-PCS-400H(P-F)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2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6°×6”(400ml)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Hinged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155X315X35/43mm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11.4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IG-PCS-450H(P-F)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7“x5450mD     Hin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ged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174X247X14/35mm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IG-PCS-600H(P-F)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7×10600m)</a:t>
                      </a:r>
                      <a:endParaRPr sz="2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182X271X20/44mm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IG-PCS-600(P-F)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0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576o0uorba</a:t>
                      </a:r>
                      <a:r>
                        <a:rPr sz="2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ne</a:t>
                      </a:r>
                      <a:endParaRPr sz="2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180X130X35/44mm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IG-PCS-800(P-F)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8*x8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·</a:t>
                      </a:r>
                      <a:r>
                        <a:rPr sz="11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(80mD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Higed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200X430X28/44mm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12.3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IG-PCS-900(P-F)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2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8*x8690om)</a:t>
                      </a:r>
                      <a:endParaRPr sz="2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200X435X35/44mm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IG-PCS-1200(P-F)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9-xf“i120B)</a:t>
                      </a:r>
                      <a:endParaRPr sz="2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230X310X26/47mm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IG-PCS-1500(P-F)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2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9°x9</a:t>
                      </a:r>
                      <a:r>
                        <a:rPr sz="2200" kern="0" spc="8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(150m)</a:t>
                      </a:r>
                      <a:endParaRPr sz="2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238X465X31/54mm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6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IG-PCS-850-2C(P-F)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2085" algn="l" rtl="0" eaLnBrk="0">
                        <a:lnSpc>
                          <a:spcPct val="93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9°x6°2-conp</a:t>
                      </a:r>
                      <a:r>
                        <a:rPr sz="1100" kern="0" spc="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850m)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050" algn="l" rtl="0" eaLnBrk="0">
                        <a:lnSpc>
                          <a:spcPct val="66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Container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Box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239X330X20/44mm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ct val="96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IG-PCS-1000-2C(P-F)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0" algn="l" rtl="0" eaLnBrk="0">
                        <a:lnSpc>
                          <a:spcPct val="93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9°×6"2-comp.</a:t>
                      </a:r>
                      <a:r>
                        <a:rPr sz="11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1000ml)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Container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Box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230X310X26/47mm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6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IG-PCS-800-3C(P-F)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3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8"×8"3-comp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sz="11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(800ml)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0" algn="l" rtl="0" eaLnBrk="0">
                        <a:lnSpc>
                          <a:spcPct val="69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Container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Box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200x430x29/38mm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12.3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ct val="96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IG-PCS-1000-3C(P-F)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0" algn="l" rtl="0" eaLnBrk="0">
                        <a:lnSpc>
                          <a:spcPct val="93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8"×8"3-comp.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6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(1000ml)Contai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ner</a:t>
                      </a:r>
                      <a:r>
                        <a:rPr sz="11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Box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200X435X35/44mm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IG-PCS-1300-3C(P-F)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0" algn="l" rtl="0" eaLnBrk="0">
                        <a:lnSpc>
                          <a:spcPct val="93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9°×9"3-comp.</a:t>
                      </a:r>
                      <a:r>
                        <a:rPr sz="11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1300ml)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370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Container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Box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230X460X37/45mm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9.3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2" name="textbox 142"/>
          <p:cNvSpPr/>
          <p:nvPr/>
        </p:nvSpPr>
        <p:spPr>
          <a:xfrm>
            <a:off x="825448" y="1120336"/>
            <a:ext cx="3583304" cy="4356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300" b="1" kern="0" spc="-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 Clamshel</a:t>
            </a:r>
            <a:r>
              <a:rPr sz="3300" b="1" kern="0" spc="-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175260"/>
            <a:ext cx="10252075" cy="7212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762036" y="1554126"/>
            <a:ext cx="4305934" cy="20167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5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CUP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00"/>
              </a:spcBef>
            </a:pP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·Packing:50PCS/PACK;1000PCS/</a:t>
            </a:r>
            <a:r>
              <a:rPr sz="1300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930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·Materical:Made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from  100%renewable  resources.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865" algn="l" rtl="0" eaLnBrk="0">
              <a:lnSpc>
                <a:spcPts val="1770"/>
              </a:lnSpc>
              <a:spcBef>
                <a:spcPts val="44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·Meet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ASTM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standards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compostability.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315" indent="-94615" algn="l" rtl="0" eaLnBrk="0">
              <a:lnSpc>
                <a:spcPct val="139000"/>
              </a:lnSpc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·These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disposable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cups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great for warm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beverages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like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coffee,tea,and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cocoa.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8" name="textbox 148"/>
          <p:cNvSpPr/>
          <p:nvPr/>
        </p:nvSpPr>
        <p:spPr>
          <a:xfrm>
            <a:off x="7004094" y="1506569"/>
            <a:ext cx="2175510" cy="3782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e:IG-PC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80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 Cup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00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:8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oz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/12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oz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/16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oz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70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Description:Sugorcane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 Cup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Lid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64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Lid</a:t>
            </a:r>
            <a:r>
              <a:rPr sz="7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7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oz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/12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oz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/160z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2000"/>
              </a:lnSpc>
              <a:spcBef>
                <a:spcPts val="8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Bagasse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Portion Cup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Size:2oz/4oz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Code:IG-PC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-PL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48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Description:Sugarcone Bagass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Lid for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Portion Cup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Size:Lid for2oz/4oz</a:t>
            </a:r>
            <a:r>
              <a:rPr sz="7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Portion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17647" y="4794242"/>
            <a:ext cx="2025650" cy="2520924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84808" y="3479818"/>
            <a:ext cx="990636" cy="882660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92811" y="4578322"/>
            <a:ext cx="882633" cy="857249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84808" y="1352539"/>
            <a:ext cx="800187" cy="857249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54743" y="2552688"/>
            <a:ext cx="971496" cy="6286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755" y="534670"/>
            <a:ext cx="4734560" cy="6637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720768" y="1895478"/>
          <a:ext cx="9238615" cy="5085715"/>
        </p:xfrm>
        <a:graphic>
          <a:graphicData uri="http://schemas.openxmlformats.org/drawingml/2006/table">
            <a:tbl>
              <a:tblPr/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9895" algn="l" rtl="0" eaLnBrk="0">
                        <a:lnSpc>
                          <a:spcPts val="129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  <a:r>
                        <a:rPr sz="1000" kern="0" spc="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</a:t>
                      </a: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977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15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Weight/g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8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8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PCS/Pack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PCS/Case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73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Dimension/c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0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G.W./Case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1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IG-PC-2(P-F)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sz="15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oz(59ml)Cup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665" algn="l" rtl="0" eaLnBrk="0">
                        <a:lnSpc>
                          <a:spcPct val="7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63X35mm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26.7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8.1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IG-PC-2L(P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sz="15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oz(59ml)Lid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641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69X8mm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26.7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1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IG-PC-3(P-F)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3oz(100ml)Cup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815" algn="l" rtl="0" eaLnBrk="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φ74X40mm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IG-PC-3L(P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3oz/40z(1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00ml/140ml)</a:t>
                      </a:r>
                      <a:endParaRPr sz="1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729615" algn="l" rtl="0" eaLnBrk="0">
                        <a:lnSpc>
                          <a:spcPts val="890"/>
                        </a:lnSpc>
                        <a:spcBef>
                          <a:spcPts val="130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641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82X8mm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43.2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1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IG-PC-4(P-F)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4oz(140ml)Cup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66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75X55mm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6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IG-PC-3L(P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2465" indent="-660400" algn="l" rtl="0" eaLnBrk="0">
                        <a:lnSpc>
                          <a:spcPct val="87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3oz/4oz(100ml/140ml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641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82X8mm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43.2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1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IG-PC-7(P-F)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sz="15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oz(200ml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)Cup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6865" algn="l" rtl="0" eaLnBrk="0">
                        <a:lnSpc>
                          <a:spcPts val="134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φ76X45X80mm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IG-PC-7.5(P-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7.5</a:t>
                      </a:r>
                      <a:r>
                        <a:rPr sz="15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oz(225ml)C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815" algn="l" rtl="0" eaLnBrk="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φ76X80mm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7.3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1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IG-PC-8(P-F)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sz="15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oz(260ml)Cu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ts val="134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φ80Xφ50X91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9.4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650"/>
                        </a:lnSpc>
                        <a:spcBef>
                          <a:spcPts val="0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IG-SL-80-H15(P-F)</a:t>
                      </a:r>
                      <a:endParaRPr sz="1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80mm Pulp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Sip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80*15mm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201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IG-SL-80(P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80mm Pulp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Sip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115" algn="l" rtl="0" eaLnBrk="0">
                        <a:lnSpc>
                          <a:spcPts val="136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84*24.6*0.6mm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4.9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650"/>
                        </a:lnSpc>
                        <a:spcBef>
                          <a:spcPts val="0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IG-SL-90-H15(P-F)</a:t>
                      </a:r>
                      <a:endParaRPr sz="1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90mm Pulp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Sip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90*15mm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6.4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IG-SL-90(P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-F)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90mm Pulp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Sip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4.5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ts val="1365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94.5*24.4*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0.6mm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ts val="193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6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137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36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4" name="textbox 164"/>
          <p:cNvSpPr/>
          <p:nvPr/>
        </p:nvSpPr>
        <p:spPr>
          <a:xfrm>
            <a:off x="825448" y="1151101"/>
            <a:ext cx="2478404" cy="416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31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 Cup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" y="90805"/>
            <a:ext cx="10403205" cy="73386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908001" y="2350767"/>
            <a:ext cx="4317365" cy="2979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6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</a:t>
            </a:r>
            <a:endParaRPr sz="2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365"/>
              </a:spcBef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Packing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:100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;100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00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CTN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indent="-101600" algn="l" rtl="0" eaLnBrk="0">
              <a:lnSpc>
                <a:spcPct val="155000"/>
              </a:lnSpc>
              <a:spcBef>
                <a:spcPts val="665"/>
              </a:spcBef>
            </a:pP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iGreen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straws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FSC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 FDA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LFGB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13432</a:t>
            </a:r>
            <a:r>
              <a:rPr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certified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indent="-101600" algn="l" rtl="0" eaLnBrk="0">
              <a:lnSpc>
                <a:spcPct val="150000"/>
              </a:lnSpc>
              <a:spcBef>
                <a:spcPts val="285"/>
              </a:spcBef>
            </a:pP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These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straws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very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strong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lasting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Great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  cold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drinks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restaurants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trucks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personal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family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use,party  straw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events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indent="-101600" algn="l" rtl="0" eaLnBrk="0">
              <a:lnSpc>
                <a:spcPct val="159000"/>
              </a:lnSpc>
              <a:spcBef>
                <a:spcPts val="0"/>
              </a:spcBef>
            </a:pP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·A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variety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r>
              <a:rPr sz="1200" kern="0" spc="3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2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hoice,customization  is  avail-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able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7143750" y="1465168"/>
            <a:ext cx="2190750" cy="5031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7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Code:IG-</a:t>
            </a:r>
            <a:r>
              <a:rPr sz="7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79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Description:Paper St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raw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7000"/>
              </a:lnSpc>
              <a:spcBef>
                <a:spcPts val="9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Availoble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:5×125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/6×197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/8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×197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85"/>
              </a:lnSpc>
            </a:pP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10×197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/12×19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Code:IG-DC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59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Description:Jumb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 Straw with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D-Cut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7000"/>
              </a:lnSpc>
              <a:spcBef>
                <a:spcPts val="84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:6x210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/8×210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/10×210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" algn="l" rtl="0" eaLnBrk="0">
              <a:lnSpc>
                <a:spcPts val="1735"/>
              </a:lnSpc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12×210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e:IG-SP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7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Description:Spoon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8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:6×197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/8×197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215"/>
              </a:spcBef>
            </a:pPr>
            <a:r>
              <a:rPr sz="7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Code:IG-M</a:t>
            </a:r>
            <a:r>
              <a:rPr sz="7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89000"/>
              </a:lnSpc>
              <a:spcBef>
                <a:spcPts val="11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Description:Ubending</a:t>
            </a:r>
            <a:r>
              <a:rPr sz="7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flow</a:t>
            </a:r>
            <a:r>
              <a:rPr sz="7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wrapped</a:t>
            </a:r>
            <a:r>
              <a:rPr sz="7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7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Available</a:t>
            </a:r>
            <a:r>
              <a:rPr sz="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:3.8x150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/4x159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210"/>
              </a:spcBef>
            </a:pPr>
            <a:r>
              <a:rPr sz="7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Code:IG-SSW</a:t>
            </a:r>
            <a:r>
              <a:rPr sz="7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/DCW/SPW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9000"/>
              </a:lnSpc>
              <a:spcBef>
                <a:spcPts val="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Description:Poper</a:t>
            </a:r>
            <a:r>
              <a:rPr sz="7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</a:t>
            </a:r>
            <a:r>
              <a:rPr sz="7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individually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wr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opped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 Size:The above straws can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packed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independen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tly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24571" y="5759412"/>
            <a:ext cx="996945" cy="774738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18155" y="3530565"/>
            <a:ext cx="901774" cy="825561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24571" y="4610086"/>
            <a:ext cx="876324" cy="838190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15020" y="1320776"/>
            <a:ext cx="882632" cy="755680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165813" y="2387591"/>
            <a:ext cx="698492" cy="8572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830" y="692150"/>
            <a:ext cx="43180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768345" y="1369722"/>
            <a:ext cx="4310379" cy="2898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5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</a:t>
            </a:r>
            <a:r>
              <a:rPr sz="25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CUTLERY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370"/>
              </a:spcBef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Packing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:100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PCS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49000"/>
              </a:lnSpc>
              <a:spcBef>
                <a:spcPts val="835"/>
              </a:spcBef>
            </a:pP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iGreen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Sporks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100%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recycled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sugarcane  pulp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They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designed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reduce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waste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 safe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non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toxic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alternative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plastic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ones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40000"/>
              </a:lnSpc>
              <a:spcBef>
                <a:spcPts val="690"/>
              </a:spcBef>
            </a:pP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·These  sporks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appropriate  for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old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usually</a:t>
            </a:r>
            <a:r>
              <a:rPr sz="1200" kern="0" spc="3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restaurants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cafes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convenience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store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39000"/>
              </a:lnSpc>
              <a:spcBef>
                <a:spcPts val="5"/>
              </a:spcBef>
            </a:pP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·These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cutleries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2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vidually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wrapped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kits.Cutlery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kits  include  fork,knif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spoon.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7010404" y="1506569"/>
            <a:ext cx="1664335" cy="3784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Code:IG-PS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80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 spoon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50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:160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Code: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IG-PK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7000"/>
              </a:lnSpc>
              <a:spcBef>
                <a:spcPts val="5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 Knife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Available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:157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7000"/>
              </a:lnSpc>
              <a:spcBef>
                <a:spcPts val="5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arcane Bagasse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Fork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Available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:157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IG-PSP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7000"/>
              </a:lnSpc>
              <a:spcBef>
                <a:spcPts val="5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agasse Spork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:140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96073" y="5238786"/>
            <a:ext cx="3790917" cy="1562031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2230" y="4610086"/>
            <a:ext cx="266693" cy="831837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65813" y="1371598"/>
            <a:ext cx="254075" cy="812779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72230" y="2457472"/>
            <a:ext cx="222208" cy="8254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914417" y="2100240"/>
            <a:ext cx="4291965" cy="2675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5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 CUTLERY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395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·Materical:Made  f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rom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100%renewable  resources.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785"/>
              </a:spcBef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·Packing:1000PACKS/CTN.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indent="-88265" algn="l" rtl="0" eaLnBrk="0">
              <a:lnSpc>
                <a:spcPct val="140000"/>
              </a:lnSpc>
              <a:spcBef>
                <a:spcPts val="725"/>
              </a:spcBef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·iGreen</a:t>
            </a:r>
            <a:r>
              <a:rPr sz="13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cutlery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FSC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paper.They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designed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reduce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waste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safe,non-tox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alternative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 plastic</a:t>
            </a:r>
            <a:r>
              <a:rPr sz="1300" kern="0" spc="3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indent="-88265" algn="l" rtl="0" eaLnBrk="0">
              <a:lnSpc>
                <a:spcPct val="147000"/>
              </a:lnSpc>
              <a:spcBef>
                <a:spcPts val="0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·Great   for   schools,cafes,tak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eout    restaurants   or</a:t>
            </a:r>
            <a:r>
              <a:rPr sz="13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3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trucks.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7143750" y="1506569"/>
            <a:ext cx="1530985" cy="3771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Code:IG-CS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8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Description:Paper Spoo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8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:132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/156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Code:IG-CK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71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Description:Pa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</a:t>
            </a:r>
            <a:r>
              <a:rPr sz="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Knife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86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:132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/158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Code:IG-CF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72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Description:Poper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Fork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8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:129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/157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5"/>
              </a:spcBef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Code:IG-IS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69000"/>
              </a:lnSpc>
              <a:spcBef>
                <a:spcPts val="18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Description:Pop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Ice-Cream Spoon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 Size:94mm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68548" y="4826006"/>
            <a:ext cx="2082753" cy="1085874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03642" y="6153134"/>
            <a:ext cx="819114" cy="984229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597105" y="6178546"/>
            <a:ext cx="793770" cy="927129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18155" y="4610086"/>
            <a:ext cx="857289" cy="831837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20848" y="6388112"/>
            <a:ext cx="768320" cy="679446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280126" y="1409715"/>
            <a:ext cx="241349" cy="7619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836930"/>
            <a:ext cx="4483100" cy="6476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730250" y="1040765"/>
            <a:ext cx="8757920" cy="775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515" algn="l" rtl="0" eaLnBrk="0">
              <a:lnSpc>
                <a:spcPct val="81000"/>
              </a:lnSpc>
            </a:pPr>
            <a:r>
              <a:rPr sz="3000" b="1" kern="0" spc="-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Certification and te</a:t>
            </a:r>
            <a:r>
              <a:rPr sz="3000" b="1" kern="0" spc="-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 report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order to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responsible for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client,every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300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SL Global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undergone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rigo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rous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testing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11498" y="4978396"/>
            <a:ext cx="463558" cy="126980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41494" y="5918624"/>
            <a:ext cx="5350277" cy="355138"/>
          </a:xfrm>
          <a:prstGeom prst="rect">
            <a:avLst/>
          </a:prstGeom>
        </p:spPr>
      </p:pic>
      <p:graphicFrame>
        <p:nvGraphicFramePr>
          <p:cNvPr id="222" name="table 222"/>
          <p:cNvGraphicFramePr>
            <a:graphicFrameLocks noGrp="1"/>
          </p:cNvGraphicFramePr>
          <p:nvPr/>
        </p:nvGraphicFramePr>
        <p:xfrm>
          <a:off x="3511498" y="3779938"/>
          <a:ext cx="1287145" cy="2461895"/>
        </p:xfrm>
        <a:graphic>
          <a:graphicData uri="http://schemas.openxmlformats.org/drawingml/2006/table">
            <a:tbl>
              <a:tblPr/>
              <a:tblGrid>
                <a:gridCol w="54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1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75000"/>
                        </a:lnSpc>
                      </a:pPr>
                      <a:r>
                        <a:rPr sz="1000" b="1" kern="0" spc="-20" dirty="0">
                          <a:solidFill>
                            <a:srgbClr val="2050A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TUV</a:t>
                      </a:r>
                      <a:endParaRPr sz="1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2000"/>
                        </a:lnSpc>
                        <a:spcBef>
                          <a:spcPts val="495"/>
                        </a:spcBef>
                      </a:pPr>
                      <a:r>
                        <a:rPr sz="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TEST</a:t>
                      </a:r>
                      <a:r>
                        <a:rPr sz="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REPORT</a:t>
                      </a: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565"/>
                        </a:spcBef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Applaant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7000"/>
                        </a:lnSpc>
                        <a:spcBef>
                          <a:spcPts val="24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Aases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7000"/>
                        </a:lnSpc>
                        <a:spcBef>
                          <a:spcPts val="765"/>
                        </a:spcBef>
                      </a:pP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Beowilonbso</a:t>
                      </a:r>
                      <a:r>
                        <a:rPr sz="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submine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5000"/>
                        </a:lnSpc>
                        <a:spcBef>
                          <a:spcPts val="36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Proouat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Nee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22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Mos6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88000"/>
                        </a:lnSpc>
                        <a:spcBef>
                          <a:spcPts val="320"/>
                        </a:spcBef>
                      </a:pP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Mosdmy</a:t>
                      </a:r>
                      <a:r>
                        <a:rPr sz="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</a:t>
                      </a: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cew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9000"/>
                        </a:lnSpc>
                        <a:spcBef>
                          <a:spcPts val="29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Futureno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9000"/>
                        </a:lnSpc>
                        <a:spcBef>
                          <a:spcPts val="23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Mantchreim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260"/>
                        </a:spcBef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Suppiu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i.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170"/>
                        </a:spcBef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Euypria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22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Coutye        De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sinaloo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81000"/>
                        </a:lnSpc>
                        <a:spcBef>
                          <a:spcPts val="220"/>
                        </a:spcBef>
                      </a:pPr>
                      <a:r>
                        <a:rPr sz="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Coutyedo</a:t>
                      </a: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99000"/>
                        </a:lnSpc>
                        <a:spcBef>
                          <a:spcPts val="59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Sape</a:t>
                      </a:r>
                      <a:r>
                        <a:rPr sz="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Recev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四</a:t>
                      </a:r>
                      <a:endParaRPr sz="3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marL="31750" algn="l" rtl="0" eaLnBrk="0">
                        <a:lnSpc>
                          <a:spcPts val="485"/>
                        </a:lnSpc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Test</a:t>
                      </a:r>
                      <a:r>
                        <a:rPr sz="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Pes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91000"/>
                        </a:lnSpc>
                        <a:spcBef>
                          <a:spcPts val="320"/>
                        </a:spcBef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Test</a:t>
                      </a:r>
                      <a:r>
                        <a:rPr sz="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Fegarenenu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ts val="450"/>
                        </a:lnSpc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Test</a:t>
                      </a:r>
                      <a:r>
                        <a:rPr sz="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Mohod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ct val="85000"/>
                        </a:lnSpc>
                        <a:spcBef>
                          <a:spcPts val="360"/>
                        </a:spcBef>
                      </a:pP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Test</a:t>
                      </a:r>
                      <a:r>
                        <a:rPr sz="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Fotut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 algn="l" rtl="0" eaLnBrk="0">
                        <a:lnSpc>
                          <a:spcPct val="92000"/>
                        </a:lnSpc>
                        <a:spcBef>
                          <a:spcPts val="37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Tenu Conduso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algn="l" rtl="0" eaLnBrk="0">
                        <a:lnSpc>
                          <a:spcPts val="195"/>
                        </a:lnSpc>
                      </a:pPr>
                      <a:r>
                        <a:rPr sz="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1WTHJFINGENCHNGH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AI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421.5K.2109,8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0852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Dwe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1050"/>
                        </a:spcBef>
                      </a:pPr>
                      <a:r>
                        <a:rPr sz="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R3</a:t>
                      </a:r>
                      <a:r>
                        <a:rPr sz="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DoPuru</a:t>
                      </a:r>
                      <a:endParaRPr sz="7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525" algn="l" rtl="0" eaLnBrk="0">
                        <a:lnSpc>
                          <a:spcPct val="90000"/>
                        </a:lnSpc>
                        <a:spcBef>
                          <a:spcPts val="465"/>
                        </a:spcBef>
                      </a:pP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byth</a:t>
                      </a:r>
                      <a:r>
                        <a:rPr sz="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sppica</a:t>
                      </a:r>
                      <a:r>
                        <a:rPr sz="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45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Baae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TaDewan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10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PNso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ct val="83000"/>
                        </a:lnSpc>
                        <a:spcBef>
                          <a:spcPts val="78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D9:16,22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1968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D8.16.2021-0923,2021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2385" algn="l" rtl="0" eaLnBrk="0">
                        <a:lnSpc>
                          <a:spcPct val="91000"/>
                        </a:lnSpc>
                        <a:spcBef>
                          <a:spcPts val="25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Rafturt   nan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tpa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550"/>
                        </a:lnSpc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Ratrto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gm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590"/>
                        </a:lnSpc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Raturt    naetpe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g0</a:t>
                      </a: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340"/>
                        </a:spcBef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Atfou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net</a:t>
                      </a:r>
                      <a:r>
                        <a:rPr sz="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</a:t>
                      </a: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po</a:t>
                      </a:r>
                      <a:r>
                        <a:rPr sz="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jo</a:t>
                      </a:r>
                      <a:endParaRPr sz="3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450" algn="l" rtl="0" eaLnBrk="0">
                        <a:lnSpc>
                          <a:spcPts val="195"/>
                        </a:lnSpc>
                      </a:pPr>
                      <a:r>
                        <a:rPr sz="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C₀.LTD</a:t>
                      </a:r>
                      <a:r>
                        <a:rPr sz="400" kern="0" spc="20" baseline="-38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sz="400" baseline="-38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4" name="textbox 224"/>
          <p:cNvSpPr/>
          <p:nvPr/>
        </p:nvSpPr>
        <p:spPr>
          <a:xfrm>
            <a:off x="1003279" y="6104474"/>
            <a:ext cx="1713229" cy="699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5105" algn="l" rtl="0" eaLnBrk="0">
              <a:lnSpc>
                <a:spcPct val="88000"/>
              </a:lnSpc>
            </a:pPr>
            <a:r>
              <a:rPr sz="300" i="1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Mc.G</a:t>
            </a:r>
            <a:r>
              <a:rPr sz="3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300" i="1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Msoa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BUChand        Canclo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41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Leealont Bhangh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42900" algn="l" rtl="0" eaLnBrk="0">
              <a:lnSpc>
                <a:spcPct val="92000"/>
              </a:lnSpc>
              <a:spcBef>
                <a:spcPts val="480"/>
              </a:spcBef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TOVTHUnIVCEACHN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0050" algn="l" rtl="0" eaLnBrk="0">
              <a:lnSpc>
                <a:spcPts val="610"/>
              </a:lnSpc>
              <a:spcBef>
                <a:spcPts val="75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ema                      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sz="3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algn="l" rtl="0" eaLnBrk="0">
              <a:lnSpc>
                <a:spcPct val="91000"/>
              </a:lnSpc>
              <a:spcBef>
                <a:spcPts val="0"/>
              </a:spcBef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TUVTHUR₄GEN(SHANGHAJ)co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.LTD.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123950" algn="l" rtl="0" eaLnBrk="0">
              <a:lnSpc>
                <a:spcPts val="325"/>
              </a:lnSpc>
              <a:spcBef>
                <a:spcPts val="250"/>
              </a:spcBef>
            </a:pPr>
            <a:r>
              <a:rPr sz="500" kern="0" spc="-10" dirty="0">
                <a:solidFill>
                  <a:srgbClr val="000008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endParaRPr sz="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12115" indent="-69215" algn="l" rtl="0" eaLnBrk="0">
              <a:lnSpc>
                <a:spcPct val="95000"/>
              </a:lnSpc>
              <a:spcBef>
                <a:spcPts val="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coes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    asa        ne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no(aeusROAE        aaaz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1045" y="2368533"/>
            <a:ext cx="1022395" cy="1015993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90997" y="2374886"/>
            <a:ext cx="1022396" cy="1009640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051100" y="2374886"/>
            <a:ext cx="1015980" cy="1015993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27358" y="2374886"/>
            <a:ext cx="1009670" cy="1009640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6070560" y="3741827"/>
            <a:ext cx="1782445" cy="4965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850" algn="l" rtl="0" eaLnBrk="0">
              <a:lnSpc>
                <a:spcPct val="76000"/>
              </a:lnSpc>
            </a:pPr>
            <a:r>
              <a:rPr sz="1000" kern="0" spc="-20" dirty="0">
                <a:solidFill>
                  <a:srgbClr val="20305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</a:t>
            </a:r>
            <a:endParaRPr sz="1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3000"/>
              </a:lnSpc>
              <a:spcBef>
                <a:spcPts val="705"/>
              </a:spcBef>
            </a:pPr>
            <a:r>
              <a:rPr sz="5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</a:t>
            </a:r>
            <a:r>
              <a:rPr sz="5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5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REPORT</a:t>
            </a:r>
            <a:r>
              <a:rPr sz="5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421.5H2199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.60453    D     9,221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sz="500" kern="0" spc="10" baseline="-10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114</a:t>
            </a:r>
            <a:endParaRPr sz="500" baseline="-10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9000"/>
              </a:lnSpc>
              <a:spcBef>
                <a:spcPts val="49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Apploart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aeo                    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MDugo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36" name="picture 2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71602" y="4991102"/>
            <a:ext cx="476177" cy="114274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1003279" y="4589405"/>
            <a:ext cx="425450" cy="944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75"/>
              </a:lnSpc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Refrans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irm,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35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Manlichear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im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68000"/>
              </a:lnSpc>
              <a:spcBef>
                <a:spcPts val="41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sapr          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22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Buyweie.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22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Ceustyod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Desinato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0000"/>
              </a:lnSpc>
              <a:spcBef>
                <a:spcPts val="32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CeustyeO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67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snpe         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facavd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9000"/>
              </a:lnSpc>
              <a:spcBef>
                <a:spcPts val="19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Test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Fasod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6000"/>
              </a:lnSpc>
              <a:spcBef>
                <a:spcPts val="27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TestFeqarur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45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Test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Mabod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5000"/>
              </a:lnSpc>
              <a:spcBef>
                <a:spcPts val="31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Tent     Faut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TentCnduo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6070560" y="4296935"/>
            <a:ext cx="512444" cy="75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Babow</a:t>
            </a:r>
            <a:r>
              <a:rPr sz="300" b="1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</a:t>
            </a:r>
            <a:r>
              <a:rPr sz="3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nemasnabmiled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0000"/>
              </a:lnSpc>
              <a:spcBef>
                <a:spcPts val="30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Prodact Mane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55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Nodul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38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Modil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may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8000"/>
              </a:lnSpc>
              <a:spcBef>
                <a:spcPts val="23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Reegnoe          r.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0000"/>
              </a:lnSpc>
              <a:spcBef>
                <a:spcPts val="29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Manfacurer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nu.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650"/>
              </a:lnSpc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Supsarne</a:t>
            </a:r>
            <a:endParaRPr sz="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23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Euyer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iws.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9000"/>
              </a:lnSpc>
              <a:spcBef>
                <a:spcPts val="17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Corty         tC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esinufon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805"/>
              </a:lnSpc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Corty   dc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6591330" y="4297646"/>
            <a:ext cx="382904" cy="727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830" algn="l" rtl="0" eaLnBrk="0">
              <a:lnSpc>
                <a:spcPct val="88000"/>
              </a:lnSpc>
            </a:pPr>
            <a:r>
              <a:rPr sz="300" b="1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by      heplexrt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0000"/>
              </a:lnSpc>
              <a:spcBef>
                <a:spcPts val="32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Bagasse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T&amp;ar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5250" algn="l" rtl="0" eaLnBrk="0">
              <a:lnSpc>
                <a:spcPct val="91000"/>
              </a:lnSpc>
              <a:spcBef>
                <a:spcPts val="63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Qe           bes,bo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CHra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1003279" y="3767038"/>
            <a:ext cx="516255" cy="443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i="1" kern="0" spc="-10" dirty="0">
                <a:solidFill>
                  <a:srgbClr val="3060A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415"/>
              </a:spcBef>
            </a:pPr>
            <a:r>
              <a:rPr sz="5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    REPORT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57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Appcnt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55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Addess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762036" y="1852284"/>
            <a:ext cx="899160" cy="25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certification.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8" name="textbox 248"/>
          <p:cNvSpPr/>
          <p:nvPr/>
        </p:nvSpPr>
        <p:spPr>
          <a:xfrm>
            <a:off x="1517632" y="5118334"/>
            <a:ext cx="519430" cy="4076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algn="l" rtl="0" eaLnBrk="0">
              <a:lnSpc>
                <a:spcPct val="8900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918,2021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1115" indent="-18415" algn="l" rtl="0" eaLnBrk="0">
              <a:lnSpc>
                <a:spcPct val="123000"/>
              </a:lnSpc>
            </a:pPr>
            <a:r>
              <a:rPr sz="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.0录16,2021-6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923.2021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Rabe  to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nast  pa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1115" algn="l" rtl="0" eaLnBrk="0">
              <a:lnSpc>
                <a:spcPct val="89000"/>
              </a:lnSpc>
              <a:spcBef>
                <a:spcPts val="22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Raleto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nest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am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1115" algn="l" rtl="0" eaLnBrk="0">
              <a:lnSpc>
                <a:spcPts val="55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Ruu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nest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sajes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algn="l" rtl="0" eaLnBrk="0">
              <a:lnSpc>
                <a:spcPct val="88000"/>
              </a:lnSpc>
              <a:spcBef>
                <a:spcPts val="0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Puy    to    nest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3867186" y="6401339"/>
            <a:ext cx="806450" cy="241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88000"/>
              </a:lnSpc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+mf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7000"/>
              </a:lnSpc>
              <a:spcBef>
                <a:spcPts val="580"/>
              </a:spcBef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cateL10</a:t>
            </a:r>
            <a:endParaRPr sz="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15"/>
              </a:spcBef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TUVTHURINGENGSHANGHAJ)co.LT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52" name="textbox 252"/>
          <p:cNvSpPr/>
          <p:nvPr/>
        </p:nvSpPr>
        <p:spPr>
          <a:xfrm>
            <a:off x="6591330" y="5092923"/>
            <a:ext cx="438784" cy="440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09.106,2021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144000"/>
              </a:lnSpc>
              <a:spcBef>
                <a:spcPts val="10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09.10,2021-0922.,2021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Reier to nat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page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45000"/>
              </a:lnSpc>
              <a:spcBef>
                <a:spcPts val="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Rafr</a:t>
            </a:r>
            <a:r>
              <a:rPr sz="3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</a:t>
            </a:r>
            <a:r>
              <a:rPr sz="3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pace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Fafev to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ges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Aaor    onet    oce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6070560" y="5096386"/>
            <a:ext cx="356234" cy="443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471" rIns="0" bIns="0"/>
          <a:lstStyle/>
          <a:p>
            <a:pPr marL="12700" algn="l" rtl="0" eaLnBrk="0">
              <a:lnSpc>
                <a:spcPct val="130000"/>
              </a:lnSpc>
              <a:spcBef>
                <a:spcPts val="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Eanpie   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Raced</a:t>
            </a:r>
            <a:r>
              <a:rPr sz="3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Parod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36000"/>
              </a:lnSpc>
              <a:spcBef>
                <a:spcPts val="12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TestRaqurament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Test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Mohod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22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</a:t>
            </a:r>
            <a:r>
              <a:rPr sz="3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Racut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Tou     Cnnouo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6400773" y="6484767"/>
            <a:ext cx="860425" cy="158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ct val="82000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emsmnaenez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,08</a:t>
            </a:r>
            <a:endParaRPr sz="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91000"/>
              </a:lnSpc>
              <a:spcBef>
                <a:spcPts val="30"/>
              </a:spcBef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TUVTHURJNGEN(SHANGHAn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Go.LTD.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5010096" y="6385796"/>
            <a:ext cx="321309" cy="36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0" algn="l" rtl="0" eaLnBrk="0">
              <a:lnSpc>
                <a:spcPct val="66000"/>
              </a:lnSpc>
            </a:pPr>
            <a:r>
              <a:rPr sz="3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1750" algn="l" rtl="0" eaLnBrk="0">
              <a:lnSpc>
                <a:spcPct val="87000"/>
              </a:lnSpc>
              <a:spcBef>
                <a:spcPts val="885"/>
              </a:spcBef>
            </a:pP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VEAS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0:202t+4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404N299122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3530558" y="6260955"/>
            <a:ext cx="876935" cy="142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Lot               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8l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9250" algn="l" rtl="0" eaLnBrk="0">
              <a:lnSpc>
                <a:spcPct val="92000"/>
              </a:lnSpc>
              <a:spcBef>
                <a:spcPts val="0"/>
              </a:spcBef>
            </a:pP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T0v    tHORI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NGENCHINA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3867186" y="6629306"/>
            <a:ext cx="1040764" cy="117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90"/>
              </a:lnSpc>
            </a:pPr>
            <a:r>
              <a:rPr sz="300" kern="0" spc="10" dirty="0">
                <a:solidFill>
                  <a:srgbClr val="2818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         </a:t>
            </a:r>
            <a:r>
              <a:rPr sz="300" kern="0" spc="0" dirty="0">
                <a:solidFill>
                  <a:srgbClr val="2818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r>
              <a:rPr sz="300" kern="0" spc="10" dirty="0">
                <a:solidFill>
                  <a:srgbClr val="2818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508558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BB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NO    L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⁰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</a:t>
            </a: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051501" y="6413523"/>
            <a:ext cx="374696" cy="222196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260892" y="6921520"/>
            <a:ext cx="425383" cy="190508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84220" y="6419876"/>
            <a:ext cx="374696" cy="215843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6591331" y="7023137"/>
            <a:ext cx="813435" cy="149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PFAS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FREE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511498" y="6419876"/>
            <a:ext cx="387421" cy="184155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752648" y="6927873"/>
            <a:ext cx="349246" cy="184155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6070560" y="6217272"/>
            <a:ext cx="691515" cy="121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865" algn="l" rtl="0" eaLnBrk="0">
              <a:lnSpc>
                <a:spcPct val="73000"/>
              </a:lnSpc>
            </a:pP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Ta</a:t>
            </a:r>
            <a:r>
              <a:rPr sz="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3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GHanco</a:t>
            </a:r>
            <a:r>
              <a:rPr sz="500" kern="0" spc="30" baseline="-21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LTD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78000"/>
              </a:lnSpc>
              <a:spcBef>
                <a:spcPts val="5"/>
              </a:spcBef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Lacdton8gha</a:t>
            </a:r>
            <a:endParaRPr sz="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686596" y="5882494"/>
            <a:ext cx="258385" cy="216777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705109" y="4794241"/>
            <a:ext cx="209590" cy="209566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772390" y="4794242"/>
            <a:ext cx="209591" cy="203213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238696" y="4794242"/>
            <a:ext cx="209590" cy="203213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144423" y="4376429"/>
            <a:ext cx="189229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" algn="l" rtl="0" eaLnBrk="0">
              <a:lnSpc>
                <a:spcPct val="85000"/>
              </a:lnSpc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Nan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8000"/>
              </a:lnSpc>
              <a:spcBef>
                <a:spcPts val="5"/>
              </a:spcBef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ray   over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1003279" y="4375007"/>
            <a:ext cx="138429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raduat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Modsi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7105683" y="4488207"/>
            <a:ext cx="207645" cy="85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,bayacr</a:t>
            </a:r>
            <a:endParaRPr sz="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7550101" y="6521385"/>
            <a:ext cx="166370" cy="79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0"/>
              </a:lnSpc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wc    :</a:t>
            </a:r>
            <a:endParaRPr sz="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1536666" y="4952884"/>
            <a:ext cx="93344" cy="66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cisa</a:t>
            </a:r>
            <a:endParaRPr sz="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4025875" y="5238253"/>
            <a:ext cx="34290" cy="58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1000"/>
              </a:lnSpc>
            </a:pPr>
            <a:r>
              <a:rPr sz="3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" y="3482340"/>
            <a:ext cx="7841615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927142" y="1078066"/>
            <a:ext cx="8990330" cy="1308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900" b="1" kern="0" spc="-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2900" b="1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b="1" kern="0" spc="-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Experiment of</a:t>
            </a:r>
            <a:r>
              <a:rPr sz="2900" b="1" kern="0" spc="-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Our Own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142000"/>
              </a:lnSpc>
              <a:spcBef>
                <a:spcPts val="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ful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excitement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curiosity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revealing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experiment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but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afterwards,we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uite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touched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wit-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ness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results.Through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practical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experment,it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strengthens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faith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business we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super won-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derful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meaningfu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02" name="picture 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7607" y="4946633"/>
            <a:ext cx="6311993" cy="1619281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73229" y="2927352"/>
            <a:ext cx="6254677" cy="1612929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6248392" y="6053391"/>
            <a:ext cx="1595119" cy="551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0" algn="l" rtl="0" eaLnBrk="0">
              <a:lnSpc>
                <a:spcPts val="1295"/>
              </a:lnSpc>
            </a:pPr>
            <a:r>
              <a:rPr sz="900" kern="0" spc="20" dirty="0">
                <a:solidFill>
                  <a:srgbClr val="282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 </a:t>
            </a:r>
            <a:r>
              <a:rPr sz="900" kern="0" spc="0" dirty="0">
                <a:solidFill>
                  <a:srgbClr val="282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dayslater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days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degaraded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99%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4419607" y="4065744"/>
            <a:ext cx="1449069" cy="476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950" algn="l" rtl="0" eaLnBrk="0">
              <a:lnSpc>
                <a:spcPts val="750"/>
              </a:lnSpc>
            </a:pPr>
            <a:r>
              <a:rPr sz="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Aftor  30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</a:t>
            </a:r>
            <a:r>
              <a:rPr sz="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ys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  <a:spcBef>
                <a:spcPts val="0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days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degraded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30%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0" name="textbox 310"/>
          <p:cNvSpPr/>
          <p:nvPr/>
        </p:nvSpPr>
        <p:spPr>
          <a:xfrm>
            <a:off x="4470401" y="6096575"/>
            <a:ext cx="1449069" cy="4641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8815" algn="l" rtl="0" eaLnBrk="0">
              <a:lnSpc>
                <a:spcPts val="1255"/>
              </a:lnSpc>
            </a:pPr>
            <a:r>
              <a:rPr sz="800" i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800" i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i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 days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  <a:spcBef>
                <a:spcPts val="5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days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degraded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20%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6330945" y="4103080"/>
            <a:ext cx="1292860" cy="457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0" algn="l" rtl="0" eaLnBrk="0">
              <a:lnSpc>
                <a:spcPct val="85000"/>
              </a:lnSpc>
            </a:pPr>
            <a:r>
              <a:rPr sz="9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 days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later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</a:pP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Completely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degraded!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1708189" y="6369357"/>
            <a:ext cx="2296795" cy="189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</a:pP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  Lid                     Put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soi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l.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6" name="textbox 316"/>
          <p:cNvSpPr/>
          <p:nvPr/>
        </p:nvSpPr>
        <p:spPr>
          <a:xfrm>
            <a:off x="1689047" y="4350076"/>
            <a:ext cx="2263139" cy="189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95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Put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soil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8" name="textbox 318"/>
          <p:cNvSpPr/>
          <p:nvPr/>
        </p:nvSpPr>
        <p:spPr>
          <a:xfrm>
            <a:off x="4654541" y="5967133"/>
            <a:ext cx="385445" cy="92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BagasseLi</a:t>
            </a:r>
            <a:r>
              <a:rPr sz="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45" y="2614295"/>
            <a:ext cx="7406640" cy="4322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4603722" y="3416290"/>
            <a:ext cx="5035629" cy="3428996"/>
            <a:chOff x="0" y="0"/>
            <a:chExt cx="5035629" cy="3428996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035629" cy="3428996"/>
            </a:xfrm>
            <a:prstGeom prst="rect">
              <a:avLst/>
            </a:prstGeom>
          </p:spPr>
        </p:pic>
        <p:sp>
          <p:nvSpPr>
            <p:cNvPr id="18" name="textbox 18"/>
            <p:cNvSpPr/>
            <p:nvPr/>
          </p:nvSpPr>
          <p:spPr>
            <a:xfrm>
              <a:off x="-12700" y="-12700"/>
              <a:ext cx="5061584" cy="34810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050" algn="l" rtl="0" eaLnBrk="0">
                <a:lnSpc>
                  <a:spcPct val="81000"/>
                </a:lnSpc>
              </a:pPr>
              <a:r>
                <a:rPr sz="900" b="1" kern="0" spc="-30" dirty="0">
                  <a:solidFill>
                    <a:srgbClr val="20402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Fiber Procureme</a:t>
              </a:r>
              <a:r>
                <a:rPr sz="900" b="1" kern="0" spc="-40" dirty="0">
                  <a:solidFill>
                    <a:srgbClr val="20402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nt</a:t>
              </a: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266565" algn="l" rtl="0" eaLnBrk="0">
                <a:lnSpc>
                  <a:spcPct val="86000"/>
                </a:lnSpc>
                <a:spcBef>
                  <a:spcPts val="15"/>
                </a:spcBef>
              </a:pPr>
              <a:r>
                <a:rPr sz="9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FInal</a:t>
              </a:r>
              <a:r>
                <a:rPr sz="900" b="1" kern="0" spc="7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9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</a:t>
              </a:r>
              <a:r>
                <a:rPr sz="900" b="1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900" b="1" kern="0" spc="-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Manufacturlng</a:t>
              </a: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044950" algn="l" rtl="0" eaLnBrk="0">
                <a:lnSpc>
                  <a:spcPct val="88000"/>
                </a:lnSpc>
                <a:spcBef>
                  <a:spcPts val="390"/>
                </a:spcBef>
              </a:pPr>
              <a:r>
                <a:rPr sz="900" kern="0" spc="-10" dirty="0">
                  <a:solidFill>
                    <a:srgbClr val="48704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000     </a:t>
              </a:r>
              <a:r>
                <a:rPr sz="13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g</a:t>
              </a:r>
              <a:endParaRPr sz="1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65350" algn="l" rtl="0" eaLnBrk="0">
                <a:lnSpc>
                  <a:spcPct val="81000"/>
                </a:lnSpc>
                <a:spcBef>
                  <a:spcPts val="575"/>
                </a:spcBef>
              </a:pPr>
              <a:r>
                <a:rPr sz="1900" kern="0" spc="-30" dirty="0">
                  <a:solidFill>
                    <a:srgbClr val="40603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The</a:t>
              </a:r>
              <a:r>
                <a:rPr sz="1900" kern="0" spc="460" dirty="0">
                  <a:solidFill>
                    <a:srgbClr val="40603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900" kern="0" spc="-30" dirty="0">
                  <a:solidFill>
                    <a:srgbClr val="40603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Life</a:t>
              </a:r>
              <a:r>
                <a:rPr sz="1900" kern="0" spc="390" dirty="0">
                  <a:solidFill>
                    <a:srgbClr val="40603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900" kern="0" spc="-30" dirty="0">
                  <a:solidFill>
                    <a:srgbClr val="40603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Cycle</a:t>
              </a:r>
              <a:endParaRPr sz="1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95550" algn="l" rtl="0" eaLnBrk="0">
                <a:lnSpc>
                  <a:spcPts val="2590"/>
                </a:lnSpc>
                <a:spcBef>
                  <a:spcPts val="245"/>
                </a:spcBef>
              </a:pPr>
              <a:r>
                <a:rPr sz="1900" kern="0" spc="-30" dirty="0">
                  <a:solidFill>
                    <a:srgbClr val="40702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of</a:t>
              </a:r>
              <a:r>
                <a:rPr sz="1900" kern="0" spc="540" dirty="0">
                  <a:solidFill>
                    <a:srgbClr val="40702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900" kern="0" spc="-30" dirty="0">
                  <a:solidFill>
                    <a:srgbClr val="40702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Paper</a:t>
              </a:r>
              <a:endParaRPr sz="1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73200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900" b="1" kern="0" spc="-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End-of-LIte</a:t>
              </a: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20" name="textbox 20"/>
          <p:cNvSpPr/>
          <p:nvPr/>
        </p:nvSpPr>
        <p:spPr>
          <a:xfrm>
            <a:off x="895383" y="1066592"/>
            <a:ext cx="8991600" cy="1751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8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Why</a:t>
            </a:r>
            <a:r>
              <a:rPr sz="2800" b="1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8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</a:t>
            </a:r>
            <a:r>
              <a:rPr sz="2800" b="1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</a:t>
            </a:r>
            <a:r>
              <a:rPr sz="28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ing?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47000"/>
              </a:lnSpc>
              <a:spcBef>
                <a:spcPts val="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committed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providing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sustainable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alternatives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viable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solution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reduce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plastic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waste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create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better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world.Our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belief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achieving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sustainability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through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maintaining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cycles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reflected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how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serve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customers.We  are  passionate  about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working  with  professionals  across  industry  sectors  to  share  resources  on  com- postables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composting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solutions.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4338" y="3988419"/>
            <a:ext cx="4165613" cy="3086096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7150060" y="3075819"/>
            <a:ext cx="806450" cy="265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91000"/>
              </a:lnSpc>
            </a:pPr>
            <a:r>
              <a:rPr sz="9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Pulp and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Productlon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8445458" y="6938741"/>
            <a:ext cx="931544" cy="135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900" b="1" kern="0" spc="-4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Flnal</a:t>
            </a:r>
            <a:r>
              <a:rPr sz="900" b="1" kern="0" spc="4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-4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900" b="1" kern="0" spc="5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b="1" kern="0" spc="-4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900" b="1" kern="0" spc="-50" dirty="0">
                <a:solidFill>
                  <a:srgbClr val="204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5" y="3879215"/>
            <a:ext cx="4431665" cy="3195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5448312" y="1785188"/>
            <a:ext cx="4298950" cy="3702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60"/>
              </a:lnSpc>
            </a:pP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What's th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3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 of disposables being compostable?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3000"/>
              </a:lnSpc>
              <a:spcBef>
                <a:spcPts val="300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Compostable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disposables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esigned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mixed with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 waste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composted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facility.This</a:t>
            </a:r>
            <a:r>
              <a:rPr sz="11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eliminates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sort,meaning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lids,cup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s,utensils,and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clamshells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1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leftover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and chicken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kat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su,can all go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bin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together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00"/>
              </a:spcBef>
            </a:pP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 are c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omposting conditions?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1000"/>
              </a:lnSpc>
              <a:spcBef>
                <a:spcPts val="38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Compostable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 to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composting conditions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order to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breakdown.Industrial  facilities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  the   perfec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 combination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moisture,heat,and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crobes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breakdown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compostable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disposables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alongside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waste.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3000"/>
              </a:lnSpc>
              <a:spcBef>
                <a:spcPts val="160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Although  compo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stable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disposables   may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  composted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   home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(we've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seen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successful</a:t>
            </a:r>
            <a:r>
              <a:rPr sz="11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composting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both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straws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Bagasse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).The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success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at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composting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depends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the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skill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house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holder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maintain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right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temperature,mois-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ture,and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heat.Base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experiment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own,we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guarantee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the successful composting of ou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products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24" name="textbox 324"/>
          <p:cNvSpPr/>
          <p:nvPr/>
        </p:nvSpPr>
        <p:spPr>
          <a:xfrm>
            <a:off x="787380" y="1837360"/>
            <a:ext cx="4300220" cy="3402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Biodegradable or Compostable?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4000"/>
              </a:lnSpc>
              <a:spcBef>
                <a:spcPts val="265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process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esse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ntially 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same,the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speed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breakdown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what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makes  the  two  terms  very  different.Compostable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means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willbreak down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 weeks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an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 composting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facility.Biodegradable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,has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timeline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breakdown.A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board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biodegradable;thus,the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term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biodegradable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does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vironmentally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positive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implications when us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to describe to-go pack-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aging or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utensils.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95"/>
              </a:spcBef>
            </a:pP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What's the</a:t>
            </a:r>
            <a:r>
              <a:rPr sz="13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r>
              <a:rPr sz="13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 I c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an't compost</a:t>
            </a:r>
            <a:r>
              <a:rPr sz="13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it?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4000"/>
              </a:lnSpc>
              <a:spcBef>
                <a:spcPts val="285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earth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 finite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resources.Dis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posables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 for such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short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time,that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using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renewa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ble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resources,such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wheat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straw,bagasse,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or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corn,makes</a:t>
            </a:r>
            <a:r>
              <a:rPr sz="11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sense.Although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some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countries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don't</a:t>
            </a:r>
            <a:r>
              <a:rPr sz="11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neces-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sarily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1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facilities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place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compost,increased</a:t>
            </a:r>
            <a:r>
              <a:rPr sz="11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compostable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product</a:t>
            </a:r>
            <a:r>
              <a:rPr sz="11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usage,drives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 for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nge within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waste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manage-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ment system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allows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 to work to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build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facilities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6" name="picture 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86195" y="5638785"/>
            <a:ext cx="2800387" cy="1428773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2070135" y="863601"/>
            <a:ext cx="6546850" cy="572134"/>
          </a:xfrm>
          <a:prstGeom prst="rect">
            <a:avLst/>
          </a:prstGeom>
          <a:solidFill>
            <a:srgbClr val="6A9E6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78965" algn="l" rtl="0" eaLnBrk="0">
              <a:lnSpc>
                <a:spcPct val="83000"/>
              </a:lnSpc>
              <a:spcBef>
                <a:spcPts val="5"/>
              </a:spcBef>
            </a:pPr>
            <a:r>
              <a:rPr sz="28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Composting</a:t>
            </a:r>
            <a:r>
              <a:rPr sz="2800" b="1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FAQ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5092650" y="6225485"/>
            <a:ext cx="876300" cy="541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9765" algn="l" rtl="0" eaLnBrk="0">
              <a:lnSpc>
                <a:spcPct val="72000"/>
              </a:lnSpc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utensil</a:t>
            </a:r>
            <a:endParaRPr sz="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8900" algn="l" rtl="0" eaLnBrk="0">
              <a:lnSpc>
                <a:spcPts val="615"/>
              </a:lnSpc>
            </a:pPr>
            <a:r>
              <a:rPr sz="4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Using     the</a:t>
            </a: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135"/>
              </a:spcBef>
            </a:pPr>
            <a:r>
              <a:rPr sz="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</a:t>
            </a:r>
            <a:r>
              <a:rPr sz="6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Energy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7700" algn="l" rtl="0" eaLnBrk="0">
              <a:lnSpc>
                <a:spcPts val="815"/>
              </a:lnSpc>
              <a:spcBef>
                <a:spcPts val="0"/>
              </a:spcBef>
            </a:pPr>
            <a:r>
              <a:rPr sz="6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4114844" y="5765863"/>
            <a:ext cx="1085850" cy="245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0580" indent="-818515" algn="l" rtl="0" eaLnBrk="0">
              <a:lnSpc>
                <a:spcPct val="95000"/>
              </a:lnSpc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Compostable</a:t>
            </a:r>
            <a:r>
              <a:rPr sz="8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8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Make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34" name="textbox 334"/>
          <p:cNvSpPr/>
          <p:nvPr/>
        </p:nvSpPr>
        <p:spPr>
          <a:xfrm>
            <a:off x="5594384" y="5772318"/>
            <a:ext cx="1003300" cy="258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665" indent="-735965" algn="l" rtl="0" eaLnBrk="0">
              <a:lnSpc>
                <a:spcPct val="100000"/>
              </a:lnSpc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Petroleum 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They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Make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4114844" y="6206463"/>
            <a:ext cx="279400" cy="452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15"/>
              </a:lnSpc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utensils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15"/>
              </a:lnSpc>
              <a:spcBef>
                <a:spcPts val="0"/>
              </a:spcBef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plates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4216432" y="6077086"/>
            <a:ext cx="113029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300" kern="0" spc="-20" dirty="0">
                <a:solidFill>
                  <a:srgbClr val="D0601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42" name="textbox 342"/>
          <p:cNvSpPr/>
          <p:nvPr/>
        </p:nvSpPr>
        <p:spPr>
          <a:xfrm>
            <a:off x="908001" y="2674414"/>
            <a:ext cx="5359400" cy="4224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00"/>
              </a:spcBef>
            </a:pPr>
            <a:r>
              <a:rPr lang="en-US" sz="1100" kern="0" spc="-10" dirty="0">
                <a:solidFill>
                  <a:srgbClr val="20301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 (XIAMEN) IMP&amp;EXP CO.,LTD </a:t>
            </a:r>
          </a:p>
          <a:p>
            <a:pPr marL="12700" algn="l" rtl="0" eaLnBrk="0">
              <a:lnSpc>
                <a:spcPct val="85000"/>
              </a:lnSpc>
              <a:spcBef>
                <a:spcPts val="700"/>
              </a:spcBef>
            </a:pPr>
            <a:r>
              <a:rPr sz="1100" kern="0" spc="0" dirty="0">
                <a:solidFill>
                  <a:srgbClr val="305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1100" kern="0" spc="160" dirty="0">
                <a:solidFill>
                  <a:srgbClr val="305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lang="en-US" sz="1100" kern="0" spc="0" dirty="0">
                <a:solidFill>
                  <a:srgbClr val="305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SLGLOBALXM</a:t>
            </a:r>
            <a:r>
              <a:rPr lang="en-US" sz="1100" kern="0" spc="160" dirty="0">
                <a:solidFill>
                  <a:srgbClr val="3050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@GMAIL.COM</a:t>
            </a:r>
          </a:p>
          <a:p>
            <a:pPr marL="12700" algn="l" rtl="0" eaLnBrk="0">
              <a:lnSpc>
                <a:spcPct val="85000"/>
              </a:lnSpc>
              <a:spcBef>
                <a:spcPts val="700"/>
              </a:spcBef>
            </a:pPr>
            <a:r>
              <a:rPr sz="1100" kern="0" spc="0" dirty="0">
                <a:solidFill>
                  <a:srgbClr val="405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Tel</a:t>
            </a:r>
            <a:r>
              <a:rPr sz="1100" kern="0" spc="30" dirty="0">
                <a:solidFill>
                  <a:srgbClr val="405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:+</a:t>
            </a:r>
            <a:r>
              <a:rPr lang="en-US" sz="1100" kern="0" spc="30" dirty="0">
                <a:solidFill>
                  <a:srgbClr val="405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61 402 185 450 (AUSTRALIA)</a:t>
            </a:r>
          </a:p>
          <a:p>
            <a:pPr marL="12700" algn="l" rtl="0" eaLnBrk="0">
              <a:lnSpc>
                <a:spcPct val="85000"/>
              </a:lnSpc>
              <a:spcBef>
                <a:spcPts val="700"/>
              </a:spcBef>
            </a:pPr>
            <a:r>
              <a:rPr lang="en-US" sz="1100" kern="0" spc="30" dirty="0">
                <a:solidFill>
                  <a:srgbClr val="405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Tel:+86 13960421168 (CHINA)</a:t>
            </a:r>
          </a:p>
          <a:p>
            <a:pPr marL="12700" algn="l" rtl="0" eaLnBrk="0">
              <a:lnSpc>
                <a:spcPct val="127000"/>
              </a:lnSpc>
              <a:spcBef>
                <a:spcPts val="330"/>
              </a:spcBef>
            </a:pPr>
            <a:r>
              <a:rPr lang="en-US"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WEB:SLGLOBAL-6QKLEU.MANUS.SPACE</a:t>
            </a:r>
          </a:p>
          <a:p>
            <a:pPr marL="12700" algn="l" rtl="0" eaLnBrk="0">
              <a:lnSpc>
                <a:spcPct val="127000"/>
              </a:lnSpc>
              <a:spcBef>
                <a:spcPts val="330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Add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.:</a:t>
            </a:r>
            <a:r>
              <a:rPr lang="en-US" altLang="zh-CN" sz="1100" dirty="0">
                <a:latin typeface="Arial" panose="020B0604020202020204"/>
                <a:ea typeface="Arial" panose="020B0604020202020204"/>
                <a:cs typeface="Arial" panose="020B0604020202020204"/>
              </a:rPr>
              <a:t>Room B121,1st Floor,Yipin Maker SpaceNo.128 Haijing Road,Haicang,Free Trade Zone,Xiamen,Fujian Province,China</a:t>
            </a:r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04190" y="2952763"/>
            <a:ext cx="2260584" cy="3149548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724535" y="1925320"/>
            <a:ext cx="8305800" cy="528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r>
              <a:rPr lang="en-US" sz="40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 </a:t>
            </a:r>
            <a:r>
              <a:rPr sz="40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Partner on </a:t>
            </a:r>
          </a:p>
          <a:p>
            <a:pPr algn="l" rtl="0" eaLnBrk="0">
              <a:lnSpc>
                <a:spcPct val="101000"/>
              </a:lnSpc>
            </a:pPr>
            <a:r>
              <a:rPr sz="40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Green</a:t>
            </a:r>
            <a:r>
              <a:rPr sz="4000" b="1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0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endParaRPr sz="4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342855" y="158750"/>
            <a:ext cx="10065384" cy="1999614"/>
            <a:chOff x="-12700" y="-12700"/>
            <a:chExt cx="10065384" cy="1999614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039390" cy="1898653"/>
            </a:xfrm>
            <a:prstGeom prst="rect">
              <a:avLst/>
            </a:prstGeom>
          </p:spPr>
        </p:pic>
        <p:sp>
          <p:nvSpPr>
            <p:cNvPr id="32" name="textbox 32"/>
            <p:cNvSpPr/>
            <p:nvPr/>
          </p:nvSpPr>
          <p:spPr>
            <a:xfrm>
              <a:off x="-12700" y="-12700"/>
              <a:ext cx="10065384" cy="19996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43865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2600" b="1" kern="0" spc="-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CATALOGUE</a:t>
              </a:r>
              <a:endParaRPr sz="2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815939" y="2009753"/>
          <a:ext cx="6648448" cy="4438650"/>
        </p:xfrm>
        <a:graphic>
          <a:graphicData uri="http://schemas.openxmlformats.org/drawingml/2006/table">
            <a:tbl>
              <a:tblPr/>
              <a:tblGrid>
                <a:gridCol w="371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</a:pPr>
                      <a:r>
                        <a:rPr lang="en-US"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SL GLOBAL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97455" algn="l" rtl="0" eaLnBrk="0">
                        <a:lnSpc>
                          <a:spcPts val="1700"/>
                        </a:lnSpc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3-4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3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</a:t>
                      </a:r>
                      <a:r>
                        <a:rPr sz="1400" kern="0" spc="190" dirty="0">
                          <a:solidFill>
                            <a:srgbClr val="3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3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Plate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9040" algn="l" rtl="0" eaLnBrk="0">
                        <a:lnSpc>
                          <a:spcPts val="1745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5-6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 Tray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97455" algn="l" rtl="0" eaLnBrk="0">
                        <a:lnSpc>
                          <a:spcPts val="1745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7-8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4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</a:t>
                      </a:r>
                      <a:r>
                        <a:rPr sz="1400" kern="0" spc="230" dirty="0">
                          <a:solidFill>
                            <a:srgbClr val="4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4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Bowl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72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9-10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</a:t>
                      </a:r>
                      <a:r>
                        <a:rPr sz="1400" kern="0" spc="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Clamshell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919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11-12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3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 C</a:t>
                      </a:r>
                      <a:r>
                        <a:rPr sz="1400" kern="0" spc="-10" dirty="0">
                          <a:solidFill>
                            <a:srgbClr val="305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up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42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  <a:tabLst>
                          <a:tab pos="240855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13-14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Paper Straw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5390" algn="l" rtl="0" eaLnBrk="0">
                        <a:lnSpc>
                          <a:spcPts val="1745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3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Bagasse Cutl</a:t>
                      </a:r>
                      <a:r>
                        <a:rPr sz="1400" kern="0" spc="-10" dirty="0">
                          <a:solidFill>
                            <a:srgbClr val="3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ery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98090" algn="l" rtl="0" eaLnBrk="0">
                        <a:lnSpc>
                          <a:spcPts val="1745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Paper Cut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lery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3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Certification&amp;T</a:t>
                      </a:r>
                      <a:r>
                        <a:rPr sz="1400" kern="0" spc="-10" dirty="0">
                          <a:solidFill>
                            <a:srgbClr val="3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esting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325" algn="l" rtl="0" eaLnBrk="0">
                        <a:lnSpc>
                          <a:spcPts val="1745"/>
                        </a:lnSpc>
                        <a:spcBef>
                          <a:spcPts val="0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IGreen</a:t>
                      </a:r>
                      <a:r>
                        <a:rPr sz="14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Experime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nt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4440" algn="l" rtl="0" eaLnBrk="0">
                        <a:lnSpc>
                          <a:spcPts val="1745"/>
                        </a:lnSpc>
                        <a:spcBef>
                          <a:spcPts val="5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ct val="79000"/>
                        </a:lnSpc>
                      </a:pPr>
                      <a:r>
                        <a:rPr sz="1400" kern="0" spc="0" dirty="0">
                          <a:solidFill>
                            <a:srgbClr val="2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Compostin</a:t>
                      </a:r>
                      <a:r>
                        <a:rPr sz="1400" kern="0" spc="-10" dirty="0">
                          <a:solidFill>
                            <a:srgbClr val="2040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 FAQ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6505" algn="l" rtl="0" eaLnBrk="0">
                        <a:lnSpc>
                          <a:spcPts val="172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24611" y="4070325"/>
            <a:ext cx="349246" cy="14603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7467628" y="3613151"/>
            <a:ext cx="2781245" cy="3092449"/>
            <a:chOff x="0" y="0"/>
            <a:chExt cx="2781245" cy="3092449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01586" y="0"/>
              <a:ext cx="2679658" cy="3092449"/>
            </a:xfrm>
            <a:prstGeom prst="rect">
              <a:avLst/>
            </a:prstGeom>
          </p:spPr>
        </p:pic>
        <p:sp>
          <p:nvSpPr>
            <p:cNvPr id="40" name="textbox 40"/>
            <p:cNvSpPr/>
            <p:nvPr/>
          </p:nvSpPr>
          <p:spPr>
            <a:xfrm>
              <a:off x="-12700" y="-12700"/>
              <a:ext cx="2806700" cy="31178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3000"/>
                </a:lnSpc>
              </a:pPr>
              <a:r>
                <a:rPr sz="1800" kern="0" spc="-4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The Life Cycle</a:t>
              </a:r>
              <a:endPara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20015" algn="l" rtl="0" eaLnBrk="0">
                <a:lnSpc>
                  <a:spcPts val="2885"/>
                </a:lnSpc>
              </a:pP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of Bagass</a:t>
              </a: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e</a:t>
              </a:r>
              <a:endPara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2" name="textbox 42"/>
          <p:cNvSpPr/>
          <p:nvPr/>
        </p:nvSpPr>
        <p:spPr>
          <a:xfrm>
            <a:off x="6229358" y="6465446"/>
            <a:ext cx="2221864" cy="513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Sugarcane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5000"/>
              </a:lnSpc>
              <a:spcBef>
                <a:spcPts val="0"/>
              </a:spcBef>
            </a:pPr>
            <a:r>
              <a:rPr sz="1100" kern="0" spc="10" dirty="0">
                <a:solidFill>
                  <a:srgbClr val="3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7677137" y="3347914"/>
            <a:ext cx="947419" cy="200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Bagasse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Pulp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72230" y="5486393"/>
            <a:ext cx="469867" cy="2095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901692" y="1269806"/>
            <a:ext cx="8996680" cy="3017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lang="en-US" sz="28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 </a:t>
            </a:r>
            <a:r>
              <a:rPr sz="28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Partner on Green</a:t>
            </a:r>
            <a:r>
              <a:rPr sz="2800" b="1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</a:t>
            </a:r>
            <a:r>
              <a:rPr sz="2800" b="1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47000"/>
              </a:lnSpc>
              <a:spcBef>
                <a:spcPts val="39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Ban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Single-use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foodservice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plastics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taken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effects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some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countries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worldwide.For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everyone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ging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business,we</a:t>
            </a:r>
            <a:r>
              <a:rPr sz="13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understand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demands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 have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 </a:t>
            </a:r>
            <a:r>
              <a:rPr lang="en-US"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partner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300" kern="0" spc="3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requirements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green  packag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ing.For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those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who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this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field,we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believe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seen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potentials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needs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expand</a:t>
            </a:r>
            <a:r>
              <a:rPr sz="13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usiness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range.Therefore,here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comes the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SL Global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Packaging.</a:t>
            </a:r>
            <a:r>
              <a:rPr lang="en-US" sz="1300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SL Global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who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exists for food only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100%compostable foodservice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which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advanced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renewable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resources,require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less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energy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produce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reduce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pollution</a:t>
            </a:r>
            <a:r>
              <a:rPr sz="1300" kern="0" spc="3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waste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51000"/>
              </a:lnSpc>
              <a:spcBef>
                <a:spcPts val="5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mission,vision,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values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stayed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 —to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offer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ideal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food-packaging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solutions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3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more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sustain-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able</a:t>
            </a:r>
            <a:r>
              <a:rPr sz="13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22516" y="5416513"/>
            <a:ext cx="1816059" cy="1943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9867" y="4025931"/>
            <a:ext cx="4648207" cy="2908294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704827" y="1307614"/>
            <a:ext cx="4304665" cy="1993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5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39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·Materical:Made</a:t>
            </a:r>
            <a:r>
              <a:rPr sz="13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 100%renewable  resources.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ct val="81000"/>
              </a:lnSpc>
              <a:spcBef>
                <a:spcPts val="785"/>
              </a:spcBef>
            </a:pP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·Packing:50PCS/PACK;500P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CS/CTN.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ts val="1770"/>
              </a:lnSpc>
              <a:spcBef>
                <a:spcPts val="74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·Meet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ASTM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standards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compostability.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34000"/>
              </a:lnSpc>
              <a:spcBef>
                <a:spcPts val="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·These  plates  are  appropriate  for  hot  or</a:t>
            </a:r>
            <a:r>
              <a:rPr sz="13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cold  food</a:t>
            </a:r>
            <a:r>
              <a:rPr sz="13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usually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restaurants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cafes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convenience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store.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75365" y="5511805"/>
            <a:ext cx="3492463" cy="1625559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7010404" y="1506569"/>
            <a:ext cx="2340610" cy="160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e:IG-PP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80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635"/>
              </a:lnSpc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:6"/7/8.75/9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"/10"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PP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-3C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9000"/>
              </a:lnSpc>
              <a:spcBef>
                <a:spcPts val="2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Plate-3 Co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mpartments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Available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:9"/10"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7010404" y="3671889"/>
            <a:ext cx="2061845" cy="1649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IG-PSP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72000"/>
              </a:lnSpc>
              <a:spcBef>
                <a:spcPts val="8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Bagasse Square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Available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:6"/8"/10"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2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Code: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IG-POP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91000"/>
              </a:lnSpc>
              <a:spcBef>
                <a:spcPts val="50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garcane Bagasse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Plate-Oval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Available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:10</a:t>
            </a:r>
            <a:r>
              <a:rPr sz="7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”×7.5”12"×10"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84808" y="2413003"/>
            <a:ext cx="889049" cy="869954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84808" y="1333481"/>
            <a:ext cx="895358" cy="857248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35602" y="4648203"/>
            <a:ext cx="971602" cy="723915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822984" y="3517935"/>
            <a:ext cx="825423" cy="8318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80675" cy="7562850"/>
          </a:xfrm>
          <a:prstGeom prst="rect">
            <a:avLst/>
          </a:prstGeom>
        </p:spPr>
      </p:pic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866733" y="2003399"/>
          <a:ext cx="8928100" cy="5124450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830" algn="l" rtl="0" eaLnBrk="0">
                        <a:lnSpc>
                          <a:spcPts val="149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  <a:r>
                        <a:rPr sz="1200" kern="0" spc="5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NO.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8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Weight/g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61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PCS/Pack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Case</a:t>
                      </a:r>
                      <a:r>
                        <a:rPr sz="15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</a:t>
                      </a:r>
                      <a:r>
                        <a:rPr sz="1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imension/c</a:t>
                      </a: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75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G.WJCase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IG-PP-6(P-F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26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6"Plate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971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155*10.6MM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IG-PP-7(P-F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0700" algn="l" rtl="0" eaLnBrk="0">
                        <a:lnSpc>
                          <a:spcPts val="112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7”Plate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180X18MM(H)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ts val="149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IG-PP-8.75(P-F)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8300" algn="l" rtl="0" eaLnBrk="0">
                        <a:lnSpc>
                          <a:spcPts val="149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8.75"Plate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220X20.6MM(H)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IG-PP-9(P-F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26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9"Plate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225X20MM(H)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12.1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IG-PP-9-3C(P-F)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9"3-comp.Plate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235X20.6MM(H)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IG-PP-10(P-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450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10"Plate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261X20.6MM(H)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IG-PP-10-3C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10°3-comp.Plate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261X20.6MM(H)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2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IG-POP-10(P-F)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10*7.5"Oval</a:t>
                      </a:r>
                      <a:r>
                        <a:rPr sz="12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Plat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258X195X18MM(H)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53.3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IG-POP-12(P-F)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ts val="1495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12*10"Oval</a:t>
                      </a:r>
                      <a:r>
                        <a:rPr sz="12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Pla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318X255X22MM(H)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IG-PSP-6(P-F)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6"Square</a:t>
                      </a:r>
                      <a:r>
                        <a:rPr sz="15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Plate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160X160X10M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M(H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890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IG-PSP-8(P-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8"Square</a:t>
                      </a:r>
                      <a:r>
                        <a:rPr sz="12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200X200X10MM(H)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8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IG-PSP-10(P-F)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10°Square</a:t>
                      </a:r>
                      <a:r>
                        <a:rPr sz="12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260X260X15MM(H)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IG-PRP-10(P-F)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10*5”Rectangle plate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259X130X13MM(H)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ts val="187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49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8" name="textbox 78"/>
          <p:cNvSpPr/>
          <p:nvPr/>
        </p:nvSpPr>
        <p:spPr>
          <a:xfrm>
            <a:off x="838173" y="1142786"/>
            <a:ext cx="2665095" cy="405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3100" b="1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</a:t>
            </a:r>
            <a:r>
              <a:rPr sz="3100" b="1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100" b="1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Plate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" y="1793240"/>
            <a:ext cx="9709785" cy="5523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5899120" y="1314422"/>
            <a:ext cx="3689329" cy="4171970"/>
            <a:chOff x="0" y="0"/>
            <a:chExt cx="3689329" cy="4171970"/>
          </a:xfrm>
        </p:grpSpPr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689329" cy="4171970"/>
            </a:xfrm>
            <a:prstGeom prst="rect">
              <a:avLst/>
            </a:prstGeom>
          </p:spPr>
        </p:pic>
        <p:sp>
          <p:nvSpPr>
            <p:cNvPr id="84" name="textbox 84"/>
            <p:cNvSpPr/>
            <p:nvPr/>
          </p:nvSpPr>
          <p:spPr>
            <a:xfrm>
              <a:off x="-12700" y="-12700"/>
              <a:ext cx="3714750" cy="41979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700" b="1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Item Code:IG-</a:t>
              </a:r>
              <a:r>
                <a:rPr sz="700" b="1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PT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7000"/>
                </a:lnSpc>
                <a:spcBef>
                  <a:spcPts val="880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Description:Sugarcane Bagasse Tray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6000"/>
                </a:lnSpc>
                <a:spcBef>
                  <a:spcPts val="815"/>
                </a:spcBef>
              </a:pP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Available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Size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:400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/500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/650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/750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r>
                <a:rPr sz="7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/950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1020"/>
                </a:lnSpc>
                <a:spcBef>
                  <a:spcPts val="605"/>
                </a:spcBef>
              </a:pPr>
              <a:r>
                <a:rPr sz="7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/1000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ml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885"/>
                </a:lnSpc>
                <a:spcBef>
                  <a:spcPts val="190"/>
                </a:spcBef>
              </a:pPr>
              <a:r>
                <a:rPr sz="6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Item      Code:IG-P</a:t>
              </a: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T-C</a:t>
              </a: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7000"/>
                </a:lnSpc>
                <a:spcBef>
                  <a:spcPts val="735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Description:Sugarcane Bagasse Tray-4 Compart</a:t>
              </a:r>
              <a:r>
                <a:rPr sz="7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ments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7000"/>
                </a:lnSpc>
                <a:spcBef>
                  <a:spcPts val="830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Available</a:t>
              </a:r>
              <a:r>
                <a:rPr sz="700" kern="0" spc="1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Size:4</a:t>
              </a:r>
              <a:r>
                <a:rPr sz="700" kern="0" spc="10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Compartments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1020"/>
                </a:lnSpc>
                <a:spcBef>
                  <a:spcPts val="220"/>
                </a:spcBef>
              </a:pP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Item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Code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: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IG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PT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-C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1020"/>
                </a:lnSpc>
                <a:spcBef>
                  <a:spcPts val="480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Description:Sugarcane Bagasse Tray-5 Compart</a:t>
              </a:r>
              <a:r>
                <a:rPr sz="7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ments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7000"/>
                </a:lnSpc>
                <a:spcBef>
                  <a:spcPts val="760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Available</a:t>
              </a:r>
              <a:r>
                <a:rPr sz="700" kern="0" spc="1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Size:5</a:t>
              </a:r>
              <a:r>
                <a:rPr sz="700" kern="0" spc="10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Compartments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1020"/>
                </a:lnSpc>
                <a:spcBef>
                  <a:spcPts val="220"/>
                </a:spcBef>
              </a:pP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Item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Code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: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IG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PT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-L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ct val="87000"/>
                </a:lnSpc>
                <a:spcBef>
                  <a:spcPts val="705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Description:Sugarca</a:t>
              </a:r>
              <a:r>
                <a:rPr sz="7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ne Bagasse Tray</a:t>
              </a:r>
              <a:r>
                <a:rPr sz="7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Lid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0" algn="l" rtl="0" eaLnBrk="0">
                <a:lnSpc>
                  <a:spcPts val="1020"/>
                </a:lnSpc>
                <a:spcBef>
                  <a:spcPts val="0"/>
                </a:spcBef>
              </a:pPr>
              <a:r>
                <a:rPr sz="7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Available Size:Fit the above Trays</a:t>
              </a: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86" name="textbox 86"/>
          <p:cNvSpPr/>
          <p:nvPr/>
        </p:nvSpPr>
        <p:spPr>
          <a:xfrm>
            <a:off x="908001" y="2382520"/>
            <a:ext cx="4298315" cy="26473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6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TRAY</a:t>
            </a:r>
            <a:endParaRPr sz="2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39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·Materical:Made</a:t>
            </a:r>
            <a:r>
              <a:rPr sz="13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 100%renewable  resources.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835"/>
              </a:spcBef>
            </a:pP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·Packing: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50PCS/PACK;500PCS/CTN.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690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·Meet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ASTM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standards</a:t>
            </a:r>
            <a:r>
              <a:rPr sz="13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compostability.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indent="-114300" algn="l" rtl="0" eaLnBrk="0">
              <a:lnSpc>
                <a:spcPct val="138000"/>
              </a:lnSpc>
              <a:spcBef>
                <a:spcPts val="53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·iGreen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versatile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fast</a:t>
            </a:r>
            <a:r>
              <a:rPr sz="1300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trays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3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300" kern="0" spc="3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recycled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paper</a:t>
            </a:r>
            <a:r>
              <a:rPr sz="1300" kern="0" spc="2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pulp,an</a:t>
            </a:r>
            <a:r>
              <a:rPr sz="13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annually</a:t>
            </a:r>
            <a:r>
              <a:rPr sz="1300" kern="0" spc="3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renewable</a:t>
            </a:r>
            <a:r>
              <a:rPr sz="1300" kern="0" spc="3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resource.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45000"/>
              </a:lnSpc>
              <a:spcBef>
                <a:spcPts val="0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·Fiber  serving  trays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great</a:t>
            </a:r>
            <a:r>
              <a:rPr sz="13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cafeterias,healthcare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centers</a:t>
            </a:r>
            <a:r>
              <a:rPr sz="1300" kern="0" spc="3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3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schools.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71922" y="5645138"/>
            <a:ext cx="3302014" cy="1631987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5702" y="5587962"/>
            <a:ext cx="2838349" cy="1339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657249" y="2028811"/>
          <a:ext cx="9391015" cy="5010150"/>
        </p:xfrm>
        <a:graphic>
          <a:graphicData uri="http://schemas.openxmlformats.org/drawingml/2006/table">
            <a:tbl>
              <a:tblPr/>
              <a:tblGrid>
                <a:gridCol w="122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988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  <a:r>
                        <a:rPr sz="1200" kern="0" spc="5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NO.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3890" algn="l" rtl="0" eaLnBrk="0">
                        <a:lnSpc>
                          <a:spcPct val="78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Weight/g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1190" algn="l" rtl="0" eaLnBrk="0">
                        <a:lnSpc>
                          <a:spcPct val="78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PCS/Pack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PCS/Case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93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Case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Dimension/cm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G.W./Case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A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IG-PT-5C(P-F)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10"x8°5-comp.Tray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265X215X25mm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IG-PRP-Hot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73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dog(P-F)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0" indent="-418465" algn="l" rtl="0" eaLnBrk="0">
                        <a:lnSpc>
                          <a:spcPct val="10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8X4°Rectangle</a:t>
                      </a:r>
                      <a:r>
                        <a:rPr sz="12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Hot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Dog Box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198.5*94*20.9mm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IG-PT-400(P-F)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9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400ml Food Tray</a:t>
                      </a:r>
                      <a:r>
                        <a:rPr sz="12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7"x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172X119X40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6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IG-PT-400L(P-F)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3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 for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400ml Tray7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"×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717550" algn="l" rtl="0" eaLnBrk="0">
                        <a:lnSpc>
                          <a:spcPct val="82000"/>
                        </a:lnSpc>
                        <a:spcBef>
                          <a:spcPts val="31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5"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178X128X20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IG-PT-500(P-F)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885" algn="l" rtl="0" eaLnBrk="0">
                        <a:lnSpc>
                          <a:spcPct val="9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500ml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Food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180x125x35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5.1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IG-PT-650(P-F)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88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650ml Foo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 Tray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180x125x40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33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IG-PT-750(P-F)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885" algn="l" rtl="0" eaLnBrk="0">
                        <a:lnSpc>
                          <a:spcPct val="9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750ml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Food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180x125x50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33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9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IG-PT-950(P-F)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88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950ml Foo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 Tray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180x125x65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33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IG-PT-L1(P-F)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0" algn="l" rtl="0" eaLnBrk="0">
                        <a:lnSpc>
                          <a:spcPts val="149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for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46050" algn="l" rtl="0" eaLnBrk="0">
                        <a:lnSpc>
                          <a:spcPct val="88000"/>
                        </a:lnSpc>
                        <a:spcBef>
                          <a:spcPts val="1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500/650/7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50/950ml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185x130x20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6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IG-PT-1000(P-F)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1000ml</a:t>
                      </a:r>
                      <a:r>
                        <a:rPr sz="12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Salad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230*135*65mm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ts val="149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950" algn="l" rtl="0" eaLnBrk="0">
                        <a:lnSpc>
                          <a:spcPts val="149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indent="-11430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IG-PT-1000-2-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compt(P-F)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93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2-comp.1000m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 Salad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230*135*65mm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28.5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9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6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IG-PT-1000L(P-F)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385" algn="l" rtl="0" eaLnBrk="0">
                        <a:lnSpc>
                          <a:spcPts val="137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Lid  f</a:t>
                      </a:r>
                      <a:r>
                        <a:rPr sz="11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r×51000ml</a:t>
                      </a:r>
                      <a:endParaRPr sz="1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47700" algn="l" rtl="0" eaLnBrk="0">
                        <a:lnSpc>
                          <a:spcPct val="78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Tray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237*142*10mm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95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9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25942" y="6680814"/>
            <a:ext cx="70348" cy="139560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838173" y="1136434"/>
            <a:ext cx="2533650" cy="405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31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Bagasse</a:t>
            </a:r>
            <a:r>
              <a:rPr sz="3100" b="1" kern="0" spc="4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1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Tray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" y="168275"/>
            <a:ext cx="10445115" cy="7314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768345" y="1908150"/>
            <a:ext cx="4304665" cy="1726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7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BOWL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70"/>
              </a:lnSpc>
              <a:spcBef>
                <a:spcPts val="390"/>
              </a:spcBef>
            </a:pP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·Materical:Made  fro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  100%renewable  resources.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735"/>
              </a:spcBef>
            </a:pP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·Packing:50PCS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/PACK;600PCS/CTN.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0" indent="-107950" algn="l" rtl="0" eaLnBrk="0">
              <a:lnSpc>
                <a:spcPct val="138000"/>
              </a:lnSpc>
              <a:spcBef>
                <a:spcPts val="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·They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durable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ak</a:t>
            </a:r>
            <a:r>
              <a:rPr sz="1300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proof.Great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cold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food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like  soup,salad,frui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t,oatmeal,or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ice</a:t>
            </a:r>
            <a:r>
              <a:rPr sz="13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cream.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34201" y="4622792"/>
            <a:ext cx="2635174" cy="2381238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58917" y="5283179"/>
            <a:ext cx="2501934" cy="1720850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7010404" y="1506569"/>
            <a:ext cx="2248535" cy="1612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  Cod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e:IG-PB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80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Description:Sugarcane Bagasse Bowl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815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:350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/425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/500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/850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/1000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20"/>
              </a:lnSpc>
              <a:spcBef>
                <a:spcPts val="21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Item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PB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705"/>
              </a:spcBef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Description:Sugorcane Bagasse Bowl</a:t>
            </a:r>
            <a:r>
              <a:rPr sz="7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:350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/425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/500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/850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r>
              <a:rPr sz="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/1000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</a:t>
            </a: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42018" y="1511284"/>
            <a:ext cx="1073082" cy="654035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43605" y="2438413"/>
            <a:ext cx="819114" cy="838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3381</Words>
  <Application>Microsoft Office PowerPoint</Application>
  <PresentationFormat>Custom</PresentationFormat>
  <Paragraphs>2061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仿宋</vt:lpstr>
      <vt:lpstr>微软雅黑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Santillan</dc:creator>
  <cp:lastModifiedBy>Alexander Santillan</cp:lastModifiedBy>
  <cp:revision>1</cp:revision>
  <dcterms:created xsi:type="dcterms:W3CDTF">2025-09-04T10:49:07Z</dcterms:created>
  <dcterms:modified xsi:type="dcterms:W3CDTF">2025-09-06T04:09:40Z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2025-09-04T17:53:11Z</vt:filetime>
  </property>
  <property fmtid="{D5CDD505-2E9C-101B-9397-08002B2CF9AE}" pid="4" name="UsrData">
    <vt:lpwstr>68b961735d57c9001f69a3c4wl</vt:lpwstr>
  </property>
  <property fmtid="{D5CDD505-2E9C-101B-9397-08002B2CF9AE}" pid="5" name="ICV">
    <vt:lpwstr>2FCAE9F759C349079250E5CA940C5464_13</vt:lpwstr>
  </property>
  <property fmtid="{D5CDD505-2E9C-101B-9397-08002B2CF9AE}" pid="6" name="KSOProductBuildVer">
    <vt:lpwstr>2052-12.1.0.22529</vt:lpwstr>
  </property>
</Properties>
</file>